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214" y="202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92922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/>
          <p:nvPr/>
        </p:nvSpPr>
        <p:spPr>
          <a:xfrm>
            <a:off x="0" y="51150"/>
            <a:ext cx="10160000" cy="381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21" name="Shape 21"/>
          <p:cNvSpPr/>
          <p:nvPr/>
        </p:nvSpPr>
        <p:spPr>
          <a:xfrm>
            <a:off x="2751650" y="1005400"/>
            <a:ext cx="7408324" cy="629707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24" name="Shape 24"/>
          <p:cNvSpPr txBox="1"/>
          <p:nvPr/>
        </p:nvSpPr>
        <p:spPr>
          <a:xfrm>
            <a:off x="2166050" y="51150"/>
            <a:ext cx="8126574" cy="10004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9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Psicología</a:t>
            </a:r>
            <a:r>
              <a:rPr lang="en-US" sz="4800" b="1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del Desarrollo </a:t>
            </a:r>
            <a:endParaRPr lang="en-US" sz="48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903536" y="1003650"/>
            <a:ext cx="6697824" cy="1798238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b="1" dirty="0" smtClean="0">
                <a:solidFill>
                  <a:schemeClr val="accent6">
                    <a:lumMod val="50000"/>
                  </a:schemeClr>
                </a:solidFill>
              </a:rPr>
              <a:t>El </a:t>
            </a:r>
            <a:r>
              <a:rPr lang="es-CO" sz="3700" b="1" dirty="0" smtClean="0">
                <a:solidFill>
                  <a:schemeClr val="accent6">
                    <a:lumMod val="50000"/>
                  </a:schemeClr>
                </a:solidFill>
              </a:rPr>
              <a:t>desarrollo</a:t>
            </a:r>
            <a:r>
              <a:rPr lang="en-US" sz="37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CO" sz="3700" b="1" dirty="0" smtClean="0">
                <a:solidFill>
                  <a:schemeClr val="accent6">
                    <a:lumMod val="50000"/>
                  </a:schemeClr>
                </a:solidFill>
              </a:rPr>
              <a:t>humano</a:t>
            </a:r>
            <a:r>
              <a:rPr lang="en-US" sz="3700" b="1" dirty="0" smtClean="0">
                <a:solidFill>
                  <a:schemeClr val="accent6">
                    <a:lumMod val="50000"/>
                  </a:schemeClr>
                </a:solidFill>
              </a:rPr>
              <a:t>, según Sigmund Freud.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sym typeface="Arial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831528" y="5970240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E.N.S. - 2013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Anal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522950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7264"/>
              <a:buFont typeface="Arial"/>
              <a:buChar char="•"/>
            </a:pPr>
            <a:r>
              <a:rPr lang="en-US" sz="311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Desde los 12 – 18 meses de vida a los 3 años</a:t>
            </a: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Control de esfínteres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Región anal – fuente de placer, retención y expulsión de heces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5386900" y="2106075"/>
            <a:ext cx="4296825" cy="39264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283075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Fijación</a:t>
            </a: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Rigidez, Sentido del Orden,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Puntualidad Inusual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Ó Desorden o falta de cuido extremo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910650" y="1725075"/>
            <a:ext cx="4074574" cy="5090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Fálica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443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Desde los 3 años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Fuente de placer en los genitales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niños comienzan a conocer su cuerpo y la masturbación.</a:t>
            </a:r>
          </a:p>
          <a:p>
            <a:pPr marL="381000" marR="0" lvl="0" indent="-276577" algn="l">
              <a:lnSpc>
                <a:spcPct val="107812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esta etapa se dan los complejos.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Shape 105"/>
          <p:cNvSpPr/>
          <p:nvPr/>
        </p:nvSpPr>
        <p:spPr>
          <a:xfrm>
            <a:off x="5270500" y="1788575"/>
            <a:ext cx="4339149" cy="448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1.- Complejo de Edipo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443574" cy="53660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varón desarrolla un interés sexual inconsciente por su madre, ve al padre como rival y alberga un deseo por matarlo como hiciera Edipo en la antigua tragedia griega.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Shape 112"/>
          <p:cNvSpPr/>
          <p:nvPr/>
        </p:nvSpPr>
        <p:spPr>
          <a:xfrm>
            <a:off x="5154075" y="1502825"/>
            <a:ext cx="4529650" cy="3026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3" name="Shape 113"/>
          <p:cNvSpPr/>
          <p:nvPr/>
        </p:nvSpPr>
        <p:spPr>
          <a:xfrm>
            <a:off x="5556250" y="4201575"/>
            <a:ext cx="3143250" cy="310089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2.-Complejo de Electra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443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niña desarrolla un interés sexual inconsciente por su padre, ve a la madre como rival y alberga un deseo por matarla.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5196400" y="1746225"/>
            <a:ext cx="4169825" cy="51646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578550" y="368650"/>
            <a:ext cx="9015574" cy="93192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3.-Complejo de Castración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364200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niña en su inconsciencia siente que le han cortado algo, ya que se da cuenta que el varón tiene pene y ella no.</a:t>
            </a:r>
          </a:p>
        </p:txBody>
      </p:sp>
      <p:sp>
        <p:nvSpPr>
          <p:cNvPr id="127" name="Shape 127"/>
          <p:cNvSpPr/>
          <p:nvPr/>
        </p:nvSpPr>
        <p:spPr>
          <a:xfrm>
            <a:off x="4762500" y="1629825"/>
            <a:ext cx="4878899" cy="4804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62125" y="340425"/>
            <a:ext cx="9015574" cy="1479783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de latencia (de los 6 años a la</a:t>
            </a:r>
            <a:br>
              <a:rPr lang="en-US" sz="4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pubertad)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1625" y="1321150"/>
            <a:ext cx="4593500" cy="584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4609"/>
              <a:buFont typeface="Arial"/>
              <a:buChar char="•"/>
            </a:pPr>
            <a:r>
              <a:rPr lang="en-US" sz="2666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Etapa de transición hacia otras más difíciles.</a:t>
            </a:r>
          </a:p>
          <a:p>
            <a:pPr marL="381000" marR="0" lvl="0" indent="-248355" algn="l">
              <a:lnSpc>
                <a:spcPct val="111979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jóvenes comienzan a adoptar los roles de género y desarrollan el superyo.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Pueden socializarse, desarrollan habilidades y aprenden acerca de ellos mismos y de la sociedad.</a:t>
            </a: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Interés sexual pasa a segundo plano.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5132900" y="1322900"/>
            <a:ext cx="4318000" cy="28892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5080000" y="4370900"/>
            <a:ext cx="4360324" cy="2645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genital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443574" cy="54189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cambios fisiológicos de la pubertad realimentan la líbido, energía que estimula la sexualidad.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Relaciones heterosexuales.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 la última etapa, antes de entrar a la edad adulta.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4995325" y="1164150"/>
            <a:ext cx="3714750" cy="24447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4910650" y="4487325"/>
            <a:ext cx="4243899" cy="24235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¿Qué aprendimos hoy?</a:t>
            </a:r>
          </a:p>
        </p:txBody>
      </p:sp>
      <p:sp>
        <p:nvSpPr>
          <p:cNvPr id="149" name="Shape 149"/>
          <p:cNvSpPr/>
          <p:nvPr/>
        </p:nvSpPr>
        <p:spPr>
          <a:xfrm>
            <a:off x="211650" y="1481650"/>
            <a:ext cx="3143250" cy="56091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50" name="Shape 150"/>
          <p:cNvSpPr txBox="1"/>
          <p:nvPr/>
        </p:nvSpPr>
        <p:spPr>
          <a:xfrm>
            <a:off x="361575" y="1580425"/>
            <a:ext cx="2924875" cy="54878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Pulsiones</a:t>
            </a:r>
          </a:p>
        </p:txBody>
      </p:sp>
      <p:sp>
        <p:nvSpPr>
          <p:cNvPr id="151" name="Shape 151"/>
          <p:cNvSpPr/>
          <p:nvPr/>
        </p:nvSpPr>
        <p:spPr>
          <a:xfrm>
            <a:off x="3471325" y="1481650"/>
            <a:ext cx="3143250" cy="56091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52" name="Shape 152"/>
          <p:cNvSpPr txBox="1"/>
          <p:nvPr/>
        </p:nvSpPr>
        <p:spPr>
          <a:xfrm>
            <a:off x="3615950" y="1580425"/>
            <a:ext cx="2924875" cy="54878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Complejos</a:t>
            </a:r>
          </a:p>
        </p:txBody>
      </p:sp>
      <p:sp>
        <p:nvSpPr>
          <p:cNvPr id="153" name="Shape 153"/>
          <p:cNvSpPr/>
          <p:nvPr/>
        </p:nvSpPr>
        <p:spPr>
          <a:xfrm>
            <a:off x="6720400" y="1481650"/>
            <a:ext cx="3143250" cy="560914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54" name="Shape 154"/>
          <p:cNvSpPr txBox="1"/>
          <p:nvPr/>
        </p:nvSpPr>
        <p:spPr>
          <a:xfrm>
            <a:off x="6870325" y="1580425"/>
            <a:ext cx="2924875" cy="54878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4609"/>
              <a:buFont typeface="Arial"/>
              <a:buChar char="•"/>
            </a:pPr>
            <a:r>
              <a:rPr lang="en-US" sz="3555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787649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Tema</a:t>
            </a:r>
            <a:r>
              <a:rPr lang="en-US" sz="4888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888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4888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4888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4888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88" b="1" dirty="0" err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Psicosexual</a:t>
            </a:r>
            <a:endParaRPr lang="en-US" sz="4888" b="1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737300" y="4099275"/>
            <a:ext cx="3443449" cy="2593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Freud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Psicoanálisis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Pulsiones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419800" y="1876775"/>
            <a:ext cx="9158449" cy="2434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Comprender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psicosexual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Freud en el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55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humano</a:t>
            </a:r>
            <a:r>
              <a:rPr lang="en-US" sz="3555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</a:p>
        </p:txBody>
      </p:sp>
      <p:sp>
        <p:nvSpPr>
          <p:cNvPr id="33" name="Shape 33"/>
          <p:cNvSpPr/>
          <p:nvPr/>
        </p:nvSpPr>
        <p:spPr>
          <a:xfrm>
            <a:off x="5312825" y="3810000"/>
            <a:ext cx="3185574" cy="317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Pulsiones Antagónicas: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9015574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Pulsión, originalmente “trieb”, es utilizado de mala forma como “instinto”, “impulso” o “motivación”.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pulsión es una fuerza, que permite un movimiento, nunca se satisfacen completamente o mecánicamente y son muy variables.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pulsión básica es la sexual.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40425" y="686150"/>
            <a:ext cx="9793450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Describió dos pulsiones antagónicas:</a:t>
            </a:r>
          </a:p>
        </p:txBody>
      </p:sp>
      <p:sp>
        <p:nvSpPr>
          <p:cNvPr id="45" name="Shape 45"/>
          <p:cNvSpPr txBox="1"/>
          <p:nvPr/>
        </p:nvSpPr>
        <p:spPr>
          <a:xfrm>
            <a:off x="610300" y="1829150"/>
            <a:ext cx="5316700" cy="4625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615244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6458"/>
              <a:buFont typeface="Arial"/>
              <a:buChar char="•"/>
            </a:pPr>
            <a:r>
              <a:rPr lang="en-US" sz="8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</a:p>
          <a:p>
            <a:endParaRPr lang="en-US" sz="8888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615244" algn="l">
              <a:lnSpc>
                <a:spcPct val="120000"/>
              </a:lnSpc>
              <a:spcBef>
                <a:spcPts val="1604"/>
              </a:spcBef>
              <a:spcAft>
                <a:spcPts val="0"/>
              </a:spcAft>
              <a:buClr>
                <a:srgbClr val="000000"/>
              </a:buClr>
              <a:buSzPct val="166458"/>
              <a:buFont typeface="Arial"/>
              <a:buChar char="•"/>
            </a:pPr>
            <a:r>
              <a:rPr lang="en-US" sz="8888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Tánatos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283075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6577" algn="l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Eros es una pulsión sexual que tiende a la preservación de la vida.</a:t>
            </a:r>
          </a:p>
          <a:p>
            <a:pPr marL="381000" marR="0" lvl="0" indent="-276577" algn="l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355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Lleva su nombre por el Dios Griego del amor.</a:t>
            </a:r>
          </a:p>
          <a:p>
            <a:endParaRPr lang="en-US" sz="355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5080000" y="1820325"/>
            <a:ext cx="4349750" cy="50058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Tánatos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4364200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078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4609"/>
              <a:buFont typeface="Arial"/>
              <a:buChar char="•"/>
            </a:pPr>
            <a:r>
              <a:rPr lang="en-US" sz="2666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Tánatos, la pulsión de muerte.</a:t>
            </a:r>
          </a:p>
          <a:p>
            <a:endParaRPr lang="en-US" sz="2666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26041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Representa la agresividad.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veces se resuelve en una pulsión que nos induce a volver a un estado de calma, principio de nirvana o no existencia.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5312825" y="1640400"/>
            <a:ext cx="4572000" cy="5376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633537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la </a:t>
            </a:r>
            <a:r>
              <a:rPr lang="en-US" sz="4444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personalidad</a:t>
            </a:r>
            <a:r>
              <a:rPr lang="en-US" sz="4444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4444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Etapas</a:t>
            </a:r>
            <a:endParaRPr lang="en-US" sz="4444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0" y="3810000"/>
            <a:ext cx="3323149" cy="381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6" name="Shape 66"/>
          <p:cNvSpPr/>
          <p:nvPr/>
        </p:nvSpPr>
        <p:spPr>
          <a:xfrm>
            <a:off x="0" y="1090075"/>
            <a:ext cx="2444750" cy="273047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67" name="Shape 67"/>
          <p:cNvSpPr/>
          <p:nvPr/>
        </p:nvSpPr>
        <p:spPr>
          <a:xfrm>
            <a:off x="2434150" y="1640400"/>
            <a:ext cx="3693574" cy="263522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68" name="Shape 68"/>
          <p:cNvSpPr/>
          <p:nvPr/>
        </p:nvSpPr>
        <p:spPr>
          <a:xfrm>
            <a:off x="3312575" y="4095750"/>
            <a:ext cx="3534825" cy="3524250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</p:sp>
      <p:sp>
        <p:nvSpPr>
          <p:cNvPr id="69" name="Shape 69"/>
          <p:cNvSpPr/>
          <p:nvPr/>
        </p:nvSpPr>
        <p:spPr>
          <a:xfrm>
            <a:off x="6117150" y="1090075"/>
            <a:ext cx="4042824" cy="216957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</p:sp>
      <p:sp>
        <p:nvSpPr>
          <p:cNvPr id="70" name="Shape 70"/>
          <p:cNvSpPr/>
          <p:nvPr/>
        </p:nvSpPr>
        <p:spPr>
          <a:xfrm>
            <a:off x="5471575" y="2688150"/>
            <a:ext cx="4688399" cy="2211899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</p:sp>
      <p:sp>
        <p:nvSpPr>
          <p:cNvPr id="71" name="Shape 71"/>
          <p:cNvSpPr/>
          <p:nvPr/>
        </p:nvSpPr>
        <p:spPr>
          <a:xfrm>
            <a:off x="6529900" y="4455575"/>
            <a:ext cx="3630075" cy="3164400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Oral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10300" y="1829150"/>
            <a:ext cx="5004499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8035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67264"/>
              <a:buFont typeface="Arial"/>
              <a:buChar char="•"/>
            </a:pPr>
            <a:r>
              <a:rPr lang="en-US" sz="3111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Del nacimiento a los 12 – 18 meses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centro del placer de un infante es la boca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boca es el sitio principal de cierto placer sexual</a:t>
            </a:r>
          </a:p>
          <a:p>
            <a:pPr marL="381000" marR="0" lvl="0" indent="-248355" algn="l">
              <a:lnSpc>
                <a:spcPct val="108035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Destete representa el principal conflicto durante la etapa oral</a:t>
            </a:r>
          </a:p>
          <a:p>
            <a:endParaRPr lang="en-US" sz="311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5958400" y="1883825"/>
            <a:ext cx="3651250" cy="4804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88" b="1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Etapa Oral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57925" y="1400525"/>
            <a:ext cx="4283075" cy="5002725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483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b="1" u="sng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Fijación</a:t>
            </a:r>
            <a:r>
              <a:rPr lang="en-US" sz="3111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conflictos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inquietudes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persisten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más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allá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periodo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el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ocurren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primera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Interés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inusual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actividades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orales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comer,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hablar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fumar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48355" algn="l">
              <a:lnSpc>
                <a:spcPct val="100000"/>
              </a:lnSpc>
              <a:spcBef>
                <a:spcPts val="563"/>
              </a:spcBef>
              <a:spcAft>
                <a:spcPts val="0"/>
              </a:spcAft>
              <a:buClr>
                <a:srgbClr val="000000"/>
              </a:buClr>
              <a:buSzPct val="167264"/>
              <a:buFont typeface="Arial"/>
              <a:buChar char="•"/>
            </a:pP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mordazmente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sarcástico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demasiado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11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crédulo</a:t>
            </a:r>
            <a:r>
              <a:rPr lang="en-US" sz="311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311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5556250" y="1566325"/>
            <a:ext cx="3820574" cy="5207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Personalizado</PresentationFormat>
  <Paragraphs>70</Paragraphs>
  <Slides>18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/>
      <vt:lpstr>Presentación de PowerPoint</vt:lpstr>
      <vt:lpstr>Tema: Etapas de desarrollo Psicosexual</vt:lpstr>
      <vt:lpstr>Pulsiones Antagónicas:</vt:lpstr>
      <vt:lpstr>Describió dos pulsiones antagónicas:</vt:lpstr>
      <vt:lpstr>Eros</vt:lpstr>
      <vt:lpstr>Tánatos</vt:lpstr>
      <vt:lpstr>Desarrollo de la personalidad: Etapas</vt:lpstr>
      <vt:lpstr>Etapa Oral</vt:lpstr>
      <vt:lpstr>Etapa Oral</vt:lpstr>
      <vt:lpstr>Etapa Anal</vt:lpstr>
      <vt:lpstr>Presentación de PowerPoint</vt:lpstr>
      <vt:lpstr>Etapa Fálica</vt:lpstr>
      <vt:lpstr>1.- Complejo de Edipo</vt:lpstr>
      <vt:lpstr>2.-Complejo de Electra</vt:lpstr>
      <vt:lpstr>3.-Complejo de Castración</vt:lpstr>
      <vt:lpstr>Etapa de latencia (de los 6 años a la pubertad)</vt:lpstr>
      <vt:lpstr>Etapa genital</vt:lpstr>
      <vt:lpstr>¿Qué aprendimos hoy?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W7-0S</dc:creator>
  <cp:lastModifiedBy>W7-0S</cp:lastModifiedBy>
  <cp:revision>1</cp:revision>
  <dcterms:modified xsi:type="dcterms:W3CDTF">2013-03-10T17:11:20Z</dcterms:modified>
</cp:coreProperties>
</file>